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0.jpeg" ContentType="image/jpeg"/>
  <Override PartName="/ppt/media/image8.jpeg" ContentType="image/jpeg"/>
  <Override PartName="/ppt/media/image5.png" ContentType="image/png"/>
  <Override PartName="/ppt/media/image9.png" ContentType="image/png"/>
  <Override PartName="/ppt/media/image12.jpeg" ContentType="image/jpeg"/>
  <Override PartName="/ppt/media/image13.png" ContentType="image/png"/>
  <Override PartName="/ppt/media/image11.png" ContentType="image/png"/>
  <Override PartName="/ppt/media/image19.jpeg" ContentType="image/jpeg"/>
  <Override PartName="/ppt/media/image7.jpeg" ContentType="image/jpeg"/>
  <Override PartName="/ppt/media/image18.png" ContentType="image/png"/>
  <Override PartName="/ppt/media/image20.png" ContentType="image/png"/>
  <Override PartName="/ppt/media/image28.jpeg" ContentType="image/jpeg"/>
  <Override PartName="/ppt/media/image6.jpeg" ContentType="image/jpeg"/>
  <Override PartName="/ppt/media/image27.png" ContentType="image/png"/>
  <Override PartName="/ppt/media/media26.mp4" ContentType="video/mp4"/>
  <Override PartName="/ppt/media/image23.png" ContentType="image/png"/>
  <Override PartName="/ppt/media/image22.png" ContentType="image/png"/>
  <Override PartName="/ppt/media/image21.jpeg" ContentType="image/jpeg"/>
  <Override PartName="/ppt/media/image16.png" ContentType="image/png"/>
  <Override PartName="/ppt/media/image17.jpeg" ContentType="image/jpeg"/>
  <Override PartName="/ppt/media/image14.jpeg" ContentType="image/jpeg"/>
  <Override PartName="/ppt/media/image1.png" ContentType="image/png"/>
  <Override PartName="/ppt/media/image15.png" ContentType="image/png"/>
  <Override PartName="/ppt/media/image24.jpeg" ContentType="image/jpeg"/>
  <Override PartName="/ppt/media/image3.jpeg" ContentType="image/jpeg"/>
  <Override PartName="/ppt/media/image4.jpeg" ContentType="image/jpe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24387175" cy="13716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41874D-07B9-4FF3-87D9-73CA36BAB8D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048480" y="2244600"/>
            <a:ext cx="18289440" cy="47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4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219320" y="7364160"/>
            <a:ext cx="219474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C043D9-92AC-4F51-997A-67FEFDE290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048480" y="2244600"/>
            <a:ext cx="18289440" cy="47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1246536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219320" y="736416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12465360" y="736416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888574-F049-46F4-A2AB-F0DD365CBBC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048480" y="2244600"/>
            <a:ext cx="18289440" cy="47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219320" y="736416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8640000" y="736416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16060320" y="736416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DBAA99-BCF8-4681-A43E-163EAEAD0D2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048480" y="2244600"/>
            <a:ext cx="18289440" cy="47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400" cy="795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5A82BC-5A98-4EC0-B142-8573109EC5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048480" y="2244600"/>
            <a:ext cx="18289440" cy="47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400" cy="795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573BFE-00AF-4F9E-9625-18EE7B5AF9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048480" y="2244600"/>
            <a:ext cx="18289440" cy="47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000" cy="795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12465360" y="3209400"/>
            <a:ext cx="10710000" cy="795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5623C0-18BB-4284-BA3D-8823F04D6A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048480" y="2244600"/>
            <a:ext cx="18289440" cy="47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9B477C-8EBD-4B76-AC7A-B8DE54B169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3048480" y="2244600"/>
            <a:ext cx="18289440" cy="2213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2E7C1A-97CA-436A-8D82-D2F73B6A88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048480" y="2244600"/>
            <a:ext cx="18289440" cy="47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12465360" y="3209400"/>
            <a:ext cx="10710000" cy="795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219320" y="736416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94BBBA-3A36-4BD0-83C4-D436B7BE77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048480" y="2244600"/>
            <a:ext cx="18289440" cy="47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000" cy="795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1246536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12465360" y="736416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EEB8F3-257C-4B60-8460-A961ACDDDE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048480" y="2244600"/>
            <a:ext cx="18289440" cy="47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1246536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219320" y="7364160"/>
            <a:ext cx="2194740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84F779-78EF-4EEA-BF6E-C30933DBF9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9"/>
          <p:cNvSpPr/>
          <p:nvPr/>
        </p:nvSpPr>
        <p:spPr>
          <a:xfrm>
            <a:off x="23343480" y="12723840"/>
            <a:ext cx="932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21FDF01-0372-4E5C-98E9-479279614C04}" type="slidenum">
              <a:rPr b="1" lang="ru-RU" sz="2400" spc="-1" strike="noStrike">
                <a:solidFill>
                  <a:srgbClr val="0042c7"/>
                </a:solidFill>
                <a:latin typeface="Arial"/>
                <a:ea typeface="Arial"/>
              </a:rPr>
              <a:t>&lt;номер&gt;</a:t>
            </a:fld>
            <a:endParaRPr b="0" lang="ru-RU" sz="2400" spc="-1" strike="noStrike">
              <a:latin typeface="Arial"/>
            </a:endParaRPr>
          </a:p>
        </p:txBody>
      </p:sp>
      <p:pic>
        <p:nvPicPr>
          <p:cNvPr id="1" name="Google Shape;11;p9" descr=""/>
          <p:cNvPicPr/>
          <p:nvPr/>
        </p:nvPicPr>
        <p:blipFill>
          <a:blip r:embed="rId2"/>
          <a:stretch/>
        </p:blipFill>
        <p:spPr>
          <a:xfrm>
            <a:off x="18705600" y="685800"/>
            <a:ext cx="4864680" cy="77184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2;p9" descr=""/>
          <p:cNvPicPr/>
          <p:nvPr/>
        </p:nvPicPr>
        <p:blipFill>
          <a:blip r:embed="rId3"/>
          <a:stretch/>
        </p:blipFill>
        <p:spPr>
          <a:xfrm>
            <a:off x="704160" y="685800"/>
            <a:ext cx="830880" cy="783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048480" y="2244600"/>
            <a:ext cx="18289440" cy="47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</a:t>
            </a:r>
            <a:r>
              <a:rPr b="0" lang="ru-RU" sz="1800" spc="-1" strike="noStrike">
                <a:latin typeface="Arial"/>
              </a:rPr>
              <a:t>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400" cy="795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 idx="1"/>
          </p:nvPr>
        </p:nvSpPr>
        <p:spPr>
          <a:xfrm>
            <a:off x="0" y="0"/>
            <a:ext cx="2998800" cy="29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 idx="2"/>
          </p:nvPr>
        </p:nvSpPr>
        <p:spPr>
          <a:xfrm>
            <a:off x="0" y="0"/>
            <a:ext cx="2998800" cy="29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172144"/>
                </a:solidFill>
                <a:latin typeface="Calibri"/>
                <a:ea typeface="Calibri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5E10816-B381-445E-98FD-FE4204E296A9}" type="slidenum">
              <a:rPr b="0" lang="ru-RU" sz="1800" spc="-1" strike="noStrike">
                <a:solidFill>
                  <a:srgbClr val="172144"/>
                </a:solidFill>
                <a:latin typeface="Calibri"/>
                <a:ea typeface="Calibri"/>
              </a:rPr>
              <a:t>&lt;номер&gt;</a:t>
            </a:fld>
            <a:endParaRPr b="0" lang="ru-RU" sz="1800" spc="-1" strike="noStrike"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dt" idx="3"/>
          </p:nvPr>
        </p:nvSpPr>
        <p:spPr>
          <a:xfrm>
            <a:off x="0" y="0"/>
            <a:ext cx="2998800" cy="299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video" Target="../media/media26.mp4"/><Relationship Id="rId4" Type="http://schemas.microsoft.com/office/2007/relationships/media" Target="../media/media26.mp4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34;p1"/>
          <p:cNvSpPr/>
          <p:nvPr/>
        </p:nvSpPr>
        <p:spPr>
          <a:xfrm>
            <a:off x="18543240" y="498960"/>
            <a:ext cx="5230080" cy="11800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Google Shape;35;p1"/>
          <p:cNvSpPr/>
          <p:nvPr/>
        </p:nvSpPr>
        <p:spPr>
          <a:xfrm>
            <a:off x="8807760" y="5042520"/>
            <a:ext cx="13978440" cy="277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8800" spc="-1" strike="noStrike">
                <a:solidFill>
                  <a:srgbClr val="ff9300"/>
                </a:solidFill>
                <a:latin typeface="Arial"/>
                <a:ea typeface="Arial"/>
              </a:rPr>
              <a:t>РЕШЕНИЯ ДЛЯ ЭЛЕКТРОЭНЕРГЕТИКИ</a:t>
            </a:r>
            <a:endParaRPr b="0" lang="ru-RU" sz="8800" spc="-1" strike="noStrike">
              <a:latin typeface="Arial"/>
            </a:endParaRPr>
          </a:p>
        </p:txBody>
      </p:sp>
      <p:sp>
        <p:nvSpPr>
          <p:cNvPr id="46" name="Google Shape;36;p1"/>
          <p:cNvSpPr/>
          <p:nvPr/>
        </p:nvSpPr>
        <p:spPr>
          <a:xfrm>
            <a:off x="8807760" y="11742120"/>
            <a:ext cx="773856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800" spc="-1" strike="noStrike">
                <a:solidFill>
                  <a:srgbClr val="011c44"/>
                </a:solidFill>
                <a:latin typeface="Arial"/>
                <a:ea typeface="Arial"/>
              </a:rPr>
              <a:t>04.11.2024</a:t>
            </a:r>
            <a:endParaRPr b="0" lang="ru-RU" sz="4800" spc="-1" strike="noStrike">
              <a:latin typeface="Arial"/>
            </a:endParaRPr>
          </a:p>
        </p:txBody>
      </p:sp>
      <p:grpSp>
        <p:nvGrpSpPr>
          <p:cNvPr id="47" name="Google Shape;37;p1"/>
          <p:cNvGrpSpPr/>
          <p:nvPr/>
        </p:nvGrpSpPr>
        <p:grpSpPr>
          <a:xfrm>
            <a:off x="8807760" y="1146600"/>
            <a:ext cx="9536040" cy="1356120"/>
            <a:chOff x="8807760" y="1146600"/>
            <a:chExt cx="9536040" cy="1356120"/>
          </a:xfrm>
        </p:grpSpPr>
        <p:sp>
          <p:nvSpPr>
            <p:cNvPr id="48" name="Google Shape;38;p1"/>
            <p:cNvSpPr/>
            <p:nvPr/>
          </p:nvSpPr>
          <p:spPr>
            <a:xfrm>
              <a:off x="8807760" y="1146600"/>
              <a:ext cx="9536040" cy="73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ru-RU" sz="4800" spc="-1" strike="noStrike">
                  <a:solidFill>
                    <a:srgbClr val="00254f"/>
                  </a:solidFill>
                  <a:latin typeface="Arial"/>
                  <a:ea typeface="Arial"/>
                </a:rPr>
                <a:t>команда:</a:t>
              </a:r>
              <a:endParaRPr b="0" lang="ru-RU" sz="4800" spc="-1" strike="noStrike">
                <a:latin typeface="Arial"/>
              </a:endParaRPr>
            </a:p>
          </p:txBody>
        </p:sp>
        <p:sp>
          <p:nvSpPr>
            <p:cNvPr id="49" name="Google Shape;39;p1"/>
            <p:cNvSpPr/>
            <p:nvPr/>
          </p:nvSpPr>
          <p:spPr>
            <a:xfrm>
              <a:off x="8807760" y="1771920"/>
              <a:ext cx="9536040" cy="73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ru-RU" sz="4800" spc="-1" strike="noStrike">
                  <a:solidFill>
                    <a:srgbClr val="00254f"/>
                  </a:solidFill>
                  <a:latin typeface="Arial"/>
                  <a:ea typeface="Arial"/>
                </a:rPr>
                <a:t>Morty’s</a:t>
              </a:r>
              <a:endParaRPr b="0" lang="ru-RU" sz="4800" spc="-1" strike="noStrike">
                <a:latin typeface="Arial"/>
              </a:endParaRPr>
            </a:p>
          </p:txBody>
        </p:sp>
      </p:grpSp>
      <p:sp>
        <p:nvSpPr>
          <p:cNvPr id="50" name="Google Shape;38;p1"/>
          <p:cNvSpPr/>
          <p:nvPr/>
        </p:nvSpPr>
        <p:spPr>
          <a:xfrm>
            <a:off x="8940600" y="8506440"/>
            <a:ext cx="1298736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4800" spc="-1" strike="noStrike">
                <a:solidFill>
                  <a:srgbClr val="00254f"/>
                </a:solidFill>
                <a:latin typeface="Arial"/>
                <a:ea typeface="Arial"/>
              </a:rPr>
              <a:t>«Анализ аномалий в начислениях за тепловую энергию»</a:t>
            </a:r>
            <a:endParaRPr b="0" lang="ru-RU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85;g30e32645b11_0_311"/>
          <p:cNvSpPr/>
          <p:nvPr/>
        </p:nvSpPr>
        <p:spPr>
          <a:xfrm>
            <a:off x="5469840" y="556560"/>
            <a:ext cx="14355000" cy="774360"/>
          </a:xfrm>
          <a:prstGeom prst="roundRect">
            <a:avLst>
              <a:gd name="adj" fmla="val 0"/>
            </a:avLst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Google Shape;72;g30e32645b11_0_298" descr=""/>
          <p:cNvPicPr/>
          <p:nvPr/>
        </p:nvPicPr>
        <p:blipFill>
          <a:blip r:embed="rId1"/>
          <a:srcRect l="19024" t="7108" r="71672" b="499"/>
          <a:stretch/>
        </p:blipFill>
        <p:spPr>
          <a:xfrm>
            <a:off x="14760" y="0"/>
            <a:ext cx="1969920" cy="13714920"/>
          </a:xfrm>
          <a:prstGeom prst="rect">
            <a:avLst/>
          </a:prstGeom>
          <a:ln w="0">
            <a:noFill/>
          </a:ln>
        </p:spPr>
      </p:pic>
      <p:sp>
        <p:nvSpPr>
          <p:cNvPr id="152" name="Google Shape;73;g30e32645b11_0_298"/>
          <p:cNvSpPr/>
          <p:nvPr/>
        </p:nvSpPr>
        <p:spPr>
          <a:xfrm flipH="1" rot="16200000">
            <a:off x="1357560" y="12399480"/>
            <a:ext cx="1253520" cy="1377000"/>
          </a:xfrm>
          <a:prstGeom prst="rect">
            <a:avLst/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74;g30e32645b11_0_298"/>
          <p:cNvSpPr/>
          <p:nvPr/>
        </p:nvSpPr>
        <p:spPr>
          <a:xfrm>
            <a:off x="5867640" y="482760"/>
            <a:ext cx="136994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Arial"/>
              </a:rPr>
              <a:t>Демонстрация продукта и его функций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154" name="Google Shape;75;g30e32645b11_0_298" descr=""/>
          <p:cNvPicPr/>
          <p:nvPr/>
        </p:nvPicPr>
        <p:blipFill>
          <a:blip r:embed="rId2"/>
          <a:stretch/>
        </p:blipFill>
        <p:spPr>
          <a:xfrm>
            <a:off x="0" y="-2160"/>
            <a:ext cx="3299400" cy="266760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9520" y="1476000"/>
            <a:ext cx="21683520" cy="106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48;g30e32645b11_0_333"/>
          <p:cNvSpPr/>
          <p:nvPr/>
        </p:nvSpPr>
        <p:spPr>
          <a:xfrm>
            <a:off x="4591080" y="4476600"/>
            <a:ext cx="1607868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1000" spc="-1" strike="noStrike">
                <a:solidFill>
                  <a:srgbClr val="ff9300"/>
                </a:solidFill>
                <a:latin typeface="Arial"/>
                <a:ea typeface="Arial"/>
              </a:rPr>
              <a:t>СПАСИБО</a:t>
            </a:r>
            <a:br>
              <a:rPr sz="11000"/>
            </a:br>
            <a:r>
              <a:rPr b="1" lang="ru-RU" sz="11000" spc="-1" strike="noStrike">
                <a:solidFill>
                  <a:srgbClr val="ff9300"/>
                </a:solidFill>
                <a:latin typeface="Arial"/>
                <a:ea typeface="Arial"/>
              </a:rPr>
              <a:t>ЗА ВНИМАНИЕ</a:t>
            </a:r>
            <a:endParaRPr b="0" lang="ru-RU" sz="11000" spc="-1" strike="noStrike">
              <a:latin typeface="Arial"/>
            </a:endParaRPr>
          </a:p>
        </p:txBody>
      </p:sp>
      <p:sp>
        <p:nvSpPr>
          <p:cNvPr id="157" name="Google Shape;149;g30e32645b11_0_333"/>
          <p:cNvSpPr/>
          <p:nvPr/>
        </p:nvSpPr>
        <p:spPr>
          <a:xfrm>
            <a:off x="5564520" y="3828600"/>
            <a:ext cx="14411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9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Google Shape;150;g30e32645b11_0_333"/>
          <p:cNvSpPr/>
          <p:nvPr/>
        </p:nvSpPr>
        <p:spPr>
          <a:xfrm>
            <a:off x="5564520" y="8515800"/>
            <a:ext cx="14411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93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44;g30e32645b11_0_110" descr=""/>
          <p:cNvPicPr/>
          <p:nvPr/>
        </p:nvPicPr>
        <p:blipFill>
          <a:blip r:embed="rId1"/>
          <a:srcRect l="19024" t="7108" r="71672" b="499"/>
          <a:stretch/>
        </p:blipFill>
        <p:spPr>
          <a:xfrm>
            <a:off x="14760" y="-36360"/>
            <a:ext cx="1969920" cy="13751280"/>
          </a:xfrm>
          <a:prstGeom prst="rect">
            <a:avLst/>
          </a:prstGeom>
          <a:ln w="0">
            <a:noFill/>
          </a:ln>
        </p:spPr>
      </p:pic>
      <p:sp>
        <p:nvSpPr>
          <p:cNvPr id="52" name="Google Shape;45;g30e32645b11_0_110"/>
          <p:cNvSpPr/>
          <p:nvPr/>
        </p:nvSpPr>
        <p:spPr>
          <a:xfrm flipH="1" rot="16200000">
            <a:off x="1357560" y="12399480"/>
            <a:ext cx="1253520" cy="1377000"/>
          </a:xfrm>
          <a:prstGeom prst="rect">
            <a:avLst/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Google Shape;46;g30e32645b11_0_110"/>
          <p:cNvSpPr/>
          <p:nvPr/>
        </p:nvSpPr>
        <p:spPr>
          <a:xfrm>
            <a:off x="4955400" y="685800"/>
            <a:ext cx="160786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7200" spc="-1" strike="noStrike">
                <a:solidFill>
                  <a:srgbClr val="ff9300"/>
                </a:solidFill>
                <a:latin typeface="Arial"/>
                <a:ea typeface="Arial"/>
              </a:rPr>
              <a:t>Команда Morty’s</a:t>
            </a:r>
            <a:endParaRPr b="0" lang="ru-RU" sz="7200" spc="-1" strike="noStrike">
              <a:latin typeface="Arial"/>
            </a:endParaRPr>
          </a:p>
        </p:txBody>
      </p:sp>
      <p:pic>
        <p:nvPicPr>
          <p:cNvPr id="54" name="Google Shape;47;g30e32645b11_0_110" descr=""/>
          <p:cNvPicPr/>
          <p:nvPr/>
        </p:nvPicPr>
        <p:blipFill>
          <a:blip r:embed="rId2"/>
          <a:stretch/>
        </p:blipFill>
        <p:spPr>
          <a:xfrm>
            <a:off x="0" y="-2160"/>
            <a:ext cx="3299400" cy="266760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48;g30e32645b11_0_110"/>
          <p:cNvSpPr/>
          <p:nvPr/>
        </p:nvSpPr>
        <p:spPr>
          <a:xfrm>
            <a:off x="2930400" y="4245120"/>
            <a:ext cx="4361400" cy="549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Google Shape;52;g30e32645b11_0_110"/>
          <p:cNvSpPr/>
          <p:nvPr/>
        </p:nvSpPr>
        <p:spPr>
          <a:xfrm>
            <a:off x="7075440" y="4245120"/>
            <a:ext cx="4361400" cy="549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Google Shape;54;g30e32645b11_0_110"/>
          <p:cNvSpPr/>
          <p:nvPr/>
        </p:nvSpPr>
        <p:spPr>
          <a:xfrm>
            <a:off x="6300000" y="8313840"/>
            <a:ext cx="44460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26534b"/>
                </a:solidFill>
                <a:latin typeface="Arial"/>
                <a:ea typeface="Arial"/>
              </a:rPr>
              <a:t>ML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58" name="Google Shape;55;g30e32645b11_0_110" descr=""/>
          <p:cNvPicPr/>
          <p:nvPr/>
        </p:nvPicPr>
        <p:blipFill>
          <a:blip r:embed="rId3"/>
          <a:srcRect l="-24449" t="-27886" r="-24449" b="-27886"/>
          <a:stretch/>
        </p:blipFill>
        <p:spPr>
          <a:xfrm>
            <a:off x="4745520" y="2520000"/>
            <a:ext cx="6157080" cy="61570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56;g30e32645b11_0_110"/>
          <p:cNvSpPr/>
          <p:nvPr/>
        </p:nvSpPr>
        <p:spPr>
          <a:xfrm>
            <a:off x="11243880" y="4245120"/>
            <a:ext cx="4361400" cy="549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Google Shape;57;g30e32645b11_0_110"/>
          <p:cNvSpPr/>
          <p:nvPr/>
        </p:nvSpPr>
        <p:spPr>
          <a:xfrm>
            <a:off x="12557880" y="7797960"/>
            <a:ext cx="436140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2600" spc="-1" strike="noStrike">
                <a:solidFill>
                  <a:srgbClr val="26534b"/>
                </a:solidFill>
                <a:latin typeface="Arial"/>
                <a:ea typeface="Arial"/>
              </a:rPr>
              <a:t>Ольга Агеева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61" name="Google Shape;58;g30e32645b11_0_110"/>
          <p:cNvSpPr/>
          <p:nvPr/>
        </p:nvSpPr>
        <p:spPr>
          <a:xfrm>
            <a:off x="12600000" y="8276040"/>
            <a:ext cx="44460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26534b"/>
                </a:solidFill>
                <a:latin typeface="Arial"/>
                <a:ea typeface="Arial"/>
              </a:rPr>
              <a:t>Бэкенд, фронтенд, аналитик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62" name="Google Shape;59;g30e32645b11_0_110" descr=""/>
          <p:cNvPicPr/>
          <p:nvPr/>
        </p:nvPicPr>
        <p:blipFill>
          <a:blip r:embed="rId4"/>
          <a:srcRect l="-10187" t="-17442" r="-10187" b="-17442"/>
          <a:stretch/>
        </p:blipFill>
        <p:spPr>
          <a:xfrm>
            <a:off x="12060000" y="3600000"/>
            <a:ext cx="5939280" cy="4259520"/>
          </a:xfrm>
          <a:prstGeom prst="rect">
            <a:avLst/>
          </a:prstGeom>
          <a:ln w="0">
            <a:noFill/>
          </a:ln>
        </p:spPr>
      </p:pic>
      <p:sp>
        <p:nvSpPr>
          <p:cNvPr id="63" name="Google Shape;60;g30e32645b11_0_110"/>
          <p:cNvSpPr/>
          <p:nvPr/>
        </p:nvSpPr>
        <p:spPr>
          <a:xfrm>
            <a:off x="15434640" y="4202640"/>
            <a:ext cx="4361400" cy="549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Google Shape;64;g30e32645b11_0_110"/>
          <p:cNvSpPr/>
          <p:nvPr/>
        </p:nvSpPr>
        <p:spPr>
          <a:xfrm>
            <a:off x="19603080" y="4068000"/>
            <a:ext cx="4361400" cy="549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TextBox 71"/>
          <p:cNvSpPr/>
          <p:nvPr/>
        </p:nvSpPr>
        <p:spPr>
          <a:xfrm>
            <a:off x="6294600" y="7820280"/>
            <a:ext cx="3424680" cy="4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ru-RU" sz="2600" spc="-1" strike="noStrike">
                <a:solidFill>
                  <a:srgbClr val="26534b"/>
                </a:solidFill>
                <a:latin typeface="Arial"/>
                <a:ea typeface="Arial"/>
              </a:rPr>
              <a:t>Максим Горбаченко</a:t>
            </a:r>
            <a:endParaRPr b="0" lang="ru-RU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85;g30e32645b11_0_311"/>
          <p:cNvSpPr/>
          <p:nvPr/>
        </p:nvSpPr>
        <p:spPr>
          <a:xfrm>
            <a:off x="9661320" y="796320"/>
            <a:ext cx="6251400" cy="774360"/>
          </a:xfrm>
          <a:prstGeom prst="roundRect">
            <a:avLst>
              <a:gd name="adj" fmla="val 0"/>
            </a:avLst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" name="Google Shape;72;g30e32645b11_0_298" descr=""/>
          <p:cNvPicPr/>
          <p:nvPr/>
        </p:nvPicPr>
        <p:blipFill>
          <a:blip r:embed="rId1"/>
          <a:srcRect l="19024" t="7108" r="71672" b="499"/>
          <a:stretch/>
        </p:blipFill>
        <p:spPr>
          <a:xfrm>
            <a:off x="14760" y="0"/>
            <a:ext cx="1969920" cy="13714920"/>
          </a:xfrm>
          <a:prstGeom prst="rect">
            <a:avLst/>
          </a:prstGeom>
          <a:ln w="0">
            <a:noFill/>
          </a:ln>
        </p:spPr>
      </p:pic>
      <p:sp>
        <p:nvSpPr>
          <p:cNvPr id="68" name="Google Shape;73;g30e32645b11_0_298"/>
          <p:cNvSpPr/>
          <p:nvPr/>
        </p:nvSpPr>
        <p:spPr>
          <a:xfrm flipH="1" rot="16200000">
            <a:off x="1357560" y="12399480"/>
            <a:ext cx="1253520" cy="1377000"/>
          </a:xfrm>
          <a:prstGeom prst="rect">
            <a:avLst/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Google Shape;74;g30e32645b11_0_298"/>
          <p:cNvSpPr/>
          <p:nvPr/>
        </p:nvSpPr>
        <p:spPr>
          <a:xfrm>
            <a:off x="4955400" y="685800"/>
            <a:ext cx="160786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Arial"/>
              </a:rPr>
              <a:t>Проблема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70" name="Google Shape;75;g30e32645b11_0_298" descr=""/>
          <p:cNvPicPr/>
          <p:nvPr/>
        </p:nvPicPr>
        <p:blipFill>
          <a:blip r:embed="rId2"/>
          <a:stretch/>
        </p:blipFill>
        <p:spPr>
          <a:xfrm>
            <a:off x="0" y="-2160"/>
            <a:ext cx="3299400" cy="2667600"/>
          </a:xfrm>
          <a:prstGeom prst="rect">
            <a:avLst/>
          </a:prstGeom>
          <a:ln w="0">
            <a:noFill/>
          </a:ln>
        </p:spPr>
      </p:pic>
      <p:grpSp>
        <p:nvGrpSpPr>
          <p:cNvPr id="71" name="Группа 8"/>
          <p:cNvGrpSpPr/>
          <p:nvPr/>
        </p:nvGrpSpPr>
        <p:grpSpPr>
          <a:xfrm>
            <a:off x="3314880" y="1723680"/>
            <a:ext cx="18349920" cy="10736640"/>
            <a:chOff x="3314880" y="1723680"/>
            <a:chExt cx="18349920" cy="10736640"/>
          </a:xfrm>
        </p:grpSpPr>
        <p:sp>
          <p:nvSpPr>
            <p:cNvPr id="72" name="TextBox 80"/>
            <p:cNvSpPr/>
            <p:nvPr/>
          </p:nvSpPr>
          <p:spPr>
            <a:xfrm>
              <a:off x="13374000" y="7663320"/>
              <a:ext cx="4164120" cy="11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Овал 83"/>
            <p:cNvSpPr/>
            <p:nvPr/>
          </p:nvSpPr>
          <p:spPr>
            <a:xfrm>
              <a:off x="11094120" y="9563400"/>
              <a:ext cx="2887200" cy="2896920"/>
            </a:xfrm>
            <a:prstGeom prst="ellipse">
              <a:avLst/>
            </a:prstGeom>
            <a:solidFill>
              <a:srgbClr val="c0000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3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Суды</a:t>
              </a:r>
              <a:endParaRPr b="0" lang="ru-RU" sz="3600" spc="-1" strike="noStrike">
                <a:latin typeface="Arial"/>
              </a:endParaRPr>
            </a:p>
          </p:txBody>
        </p:sp>
        <p:grpSp>
          <p:nvGrpSpPr>
            <p:cNvPr id="74" name="Схема 3"/>
            <p:cNvGrpSpPr/>
            <p:nvPr/>
          </p:nvGrpSpPr>
          <p:grpSpPr>
            <a:xfrm>
              <a:off x="3314880" y="1723680"/>
              <a:ext cx="18349920" cy="7352640"/>
              <a:chOff x="3314880" y="1723680"/>
              <a:chExt cx="18349920" cy="7352640"/>
            </a:xfrm>
          </p:grpSpPr>
          <p:sp>
            <p:nvSpPr>
              <p:cNvPr id="75" name=""/>
              <p:cNvSpPr/>
              <p:nvPr/>
            </p:nvSpPr>
            <p:spPr>
              <a:xfrm>
                <a:off x="3314880" y="1723680"/>
                <a:ext cx="18349920" cy="7352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" name=""/>
              <p:cNvSpPr/>
              <p:nvPr/>
            </p:nvSpPr>
            <p:spPr>
              <a:xfrm>
                <a:off x="9516600" y="2022480"/>
                <a:ext cx="5927760" cy="2058120"/>
              </a:xfrm>
              <a:prstGeom prst="ellipse">
                <a:avLst/>
              </a:prstGeom>
              <a:solidFill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" name=""/>
              <p:cNvSpPr/>
              <p:nvPr/>
            </p:nvSpPr>
            <p:spPr>
              <a:xfrm>
                <a:off x="11915640" y="6897960"/>
                <a:ext cx="1148400" cy="10663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/>
              <a:fillRef idx="0"/>
              <a:effectRef idx="0"/>
              <a:fontRef idx="minor"/>
            </p:style>
          </p:sp>
          <p:sp>
            <p:nvSpPr>
              <p:cNvPr id="78" name=""/>
              <p:cNvSpPr/>
              <p:nvPr/>
            </p:nvSpPr>
            <p:spPr>
              <a:xfrm>
                <a:off x="10254960" y="7652160"/>
                <a:ext cx="4469760" cy="1378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1440" lIns="341280" rIns="341280" tIns="341280" bIns="341280" anchor="ctr">
                <a:noAutofit/>
              </a:bodyPr>
              <a:p>
                <a:pPr algn="ctr">
                  <a:lnSpc>
                    <a:spcPct val="90000"/>
                  </a:lnSpc>
                  <a:spcAft>
                    <a:spcPts val="1681"/>
                  </a:spcAft>
                  <a:buNone/>
                  <a:tabLst>
                    <a:tab algn="l" pos="0"/>
                  </a:tabLst>
                </a:pPr>
                <a:r>
                  <a:rPr b="1" lang="ru-RU" sz="4800" spc="-1" strike="noStrike">
                    <a:solidFill>
                      <a:srgbClr val="ff0000"/>
                    </a:solidFill>
                    <a:latin typeface="Arial"/>
                    <a:ea typeface="DejaVu Sans"/>
                  </a:rPr>
                  <a:t>Аномалия</a:t>
                </a:r>
                <a:endParaRPr b="0" lang="ru-RU" sz="4800" spc="-1" strike="noStrike">
                  <a:latin typeface="Arial"/>
                </a:endParaRPr>
              </a:p>
            </p:txBody>
          </p:sp>
          <p:sp>
            <p:nvSpPr>
              <p:cNvPr id="79" name=""/>
              <p:cNvSpPr/>
              <p:nvPr/>
            </p:nvSpPr>
            <p:spPr>
              <a:xfrm>
                <a:off x="11671920" y="4240440"/>
                <a:ext cx="2067480" cy="2067480"/>
              </a:xfrm>
              <a:prstGeom prst="ellipse">
                <a:avLst/>
              </a:prstGeom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/>
              <a:fillRef idx="0"/>
              <a:effectRef idx="0"/>
              <a:fontRef idx="minor"/>
            </p:style>
            <p:txBody>
              <a:bodyPr numCol="1" spcCol="1440" lIns="23040" rIns="23040" tIns="325800" bIns="326160" anchor="ctr">
                <a:noAutofit/>
              </a:bodyPr>
              <a:p>
                <a:pPr algn="ctr">
                  <a:lnSpc>
                    <a:spcPct val="90000"/>
                  </a:lnSpc>
                  <a:spcAft>
                    <a:spcPts val="629"/>
                  </a:spcAft>
                  <a:buNone/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Аномально высокое потребления тепловой энергии</a:t>
                </a:r>
                <a:endParaRPr b="0" lang="ru-RU" sz="1800" spc="-1" strike="noStrike">
                  <a:latin typeface="Arial"/>
                </a:endParaRPr>
              </a:p>
            </p:txBody>
          </p:sp>
          <p:sp>
            <p:nvSpPr>
              <p:cNvPr id="80" name=""/>
              <p:cNvSpPr/>
              <p:nvPr/>
            </p:nvSpPr>
            <p:spPr>
              <a:xfrm>
                <a:off x="10172880" y="2688840"/>
                <a:ext cx="2106000" cy="2067480"/>
              </a:xfrm>
              <a:prstGeom prst="ellipse">
                <a:avLst/>
              </a:prstGeom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/>
              <a:fillRef idx="0"/>
              <a:effectRef idx="0"/>
              <a:fontRef idx="minor"/>
            </p:style>
            <p:txBody>
              <a:bodyPr numCol="1" spcCol="1440" lIns="23040" rIns="23040" tIns="325800" bIns="326160" anchor="ctr">
                <a:noAutofit/>
              </a:bodyPr>
              <a:p>
                <a:pPr algn="ctr">
                  <a:lnSpc>
                    <a:spcPct val="90000"/>
                  </a:lnSpc>
                  <a:spcAft>
                    <a:spcPts val="629"/>
                  </a:spcAft>
                  <a:buNone/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Аномально низкое потребления тепловой энергии</a:t>
                </a:r>
                <a:endParaRPr b="0" lang="ru-RU" sz="1800" spc="-1" strike="noStrike">
                  <a:latin typeface="Arial"/>
                </a:endParaRPr>
              </a:p>
            </p:txBody>
          </p:sp>
          <p:sp>
            <p:nvSpPr>
              <p:cNvPr id="81" name=""/>
              <p:cNvSpPr/>
              <p:nvPr/>
            </p:nvSpPr>
            <p:spPr>
              <a:xfrm>
                <a:off x="12317040" y="2178000"/>
                <a:ext cx="2045880" cy="2088720"/>
              </a:xfrm>
              <a:prstGeom prst="ellipse">
                <a:avLst/>
              </a:prstGeom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/>
              <a:fillRef idx="0"/>
              <a:effectRef idx="0"/>
              <a:fontRef idx="minor"/>
            </p:style>
            <p:txBody>
              <a:bodyPr numCol="1" spcCol="1440" lIns="23040" rIns="23040" tIns="329040" bIns="329040" anchor="ctr">
                <a:noAutofit/>
              </a:bodyPr>
              <a:p>
                <a:pPr algn="ctr">
                  <a:lnSpc>
                    <a:spcPct val="90000"/>
                  </a:lnSpc>
                  <a:spcAft>
                    <a:spcPts val="629"/>
                  </a:spcAft>
                  <a:buNone/>
                  <a:tabLst>
                    <a:tab algn="l" pos="0"/>
                  </a:tabLst>
                </a:pPr>
                <a:r>
                  <a:rPr b="0" lang="ru-RU" sz="1800" spc="-1" strike="noStrike">
                    <a:solidFill>
                      <a:srgbClr val="ffffff"/>
                    </a:solidFill>
                    <a:latin typeface="Arial"/>
                    <a:ea typeface="DejaVu Sans"/>
                  </a:rPr>
                  <a:t>Ошибочно внесённые показания</a:t>
                </a:r>
                <a:endParaRPr b="0" lang="ru-RU" sz="1800" spc="-1" strike="noStrike">
                  <a:latin typeface="Arial"/>
                </a:endParaRPr>
              </a:p>
            </p:txBody>
          </p:sp>
          <p:sp>
            <p:nvSpPr>
              <p:cNvPr id="82" name=""/>
              <p:cNvSpPr/>
              <p:nvPr/>
            </p:nvSpPr>
            <p:spPr>
              <a:xfrm>
                <a:off x="9273240" y="1769760"/>
                <a:ext cx="6433560" cy="5146560"/>
              </a:xfrm>
              <a:prstGeom prst="funnel">
                <a:avLst/>
              </a:prstGeom>
              <a:solidFill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solidFill>
              <a:ln>
                <a:solidFill>
                  <a:srgbClr val="0042c7"/>
                </a:solidFill>
              </a:ln>
            </p:spPr>
            <p:style>
              <a:lnRef idx="1"/>
              <a:fillRef idx="0"/>
              <a:effectRef idx="0"/>
              <a:fontRef idx="minor"/>
            </p:style>
          </p:sp>
        </p:grpSp>
        <p:sp>
          <p:nvSpPr>
            <p:cNvPr id="83" name="Стрелка: вниз 5"/>
            <p:cNvSpPr/>
            <p:nvPr/>
          </p:nvSpPr>
          <p:spPr>
            <a:xfrm>
              <a:off x="12223800" y="8714880"/>
              <a:ext cx="627840" cy="70452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" name="Овал 6"/>
            <p:cNvSpPr/>
            <p:nvPr/>
          </p:nvSpPr>
          <p:spPr>
            <a:xfrm>
              <a:off x="7717320" y="9134640"/>
              <a:ext cx="2887200" cy="2896920"/>
            </a:xfrm>
            <a:prstGeom prst="ellipse">
              <a:avLst/>
            </a:prstGeom>
            <a:solidFill>
              <a:srgbClr val="c0000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Потеря прибыли</a:t>
              </a:r>
              <a:endParaRPr b="0" lang="ru-RU" sz="2200" spc="-1" strike="noStrike">
                <a:latin typeface="Arial"/>
              </a:endParaRPr>
            </a:p>
          </p:txBody>
        </p:sp>
        <p:sp>
          <p:nvSpPr>
            <p:cNvPr id="85" name="Овал 7"/>
            <p:cNvSpPr/>
            <p:nvPr/>
          </p:nvSpPr>
          <p:spPr>
            <a:xfrm>
              <a:off x="14470920" y="9077040"/>
              <a:ext cx="3067200" cy="2954520"/>
            </a:xfrm>
            <a:prstGeom prst="ellipse">
              <a:avLst/>
            </a:prstGeom>
            <a:solidFill>
              <a:srgbClr val="c00000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Начисления в пользу потребителя</a:t>
              </a:r>
              <a:endParaRPr b="0" lang="ru-RU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5;g30e32645b11_0_311"/>
          <p:cNvSpPr/>
          <p:nvPr/>
        </p:nvSpPr>
        <p:spPr>
          <a:xfrm>
            <a:off x="7506360" y="629280"/>
            <a:ext cx="14179680" cy="951840"/>
          </a:xfrm>
          <a:prstGeom prst="roundRect">
            <a:avLst>
              <a:gd name="adj" fmla="val 0"/>
            </a:avLst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Google Shape;72;g30e32645b11_0_298" descr=""/>
          <p:cNvPicPr/>
          <p:nvPr/>
        </p:nvPicPr>
        <p:blipFill>
          <a:blip r:embed="rId1"/>
          <a:srcRect l="19024" t="7108" r="71672" b="499"/>
          <a:stretch/>
        </p:blipFill>
        <p:spPr>
          <a:xfrm>
            <a:off x="14760" y="0"/>
            <a:ext cx="1969920" cy="13714920"/>
          </a:xfrm>
          <a:prstGeom prst="rect">
            <a:avLst/>
          </a:prstGeom>
          <a:ln w="0">
            <a:noFill/>
          </a:ln>
        </p:spPr>
      </p:pic>
      <p:sp>
        <p:nvSpPr>
          <p:cNvPr id="88" name="Google Shape;73;g30e32645b11_0_298"/>
          <p:cNvSpPr/>
          <p:nvPr/>
        </p:nvSpPr>
        <p:spPr>
          <a:xfrm flipH="1" rot="16200000">
            <a:off x="1357560" y="12399480"/>
            <a:ext cx="1253520" cy="1377000"/>
          </a:xfrm>
          <a:prstGeom prst="rect">
            <a:avLst/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Google Shape;74;g30e32645b11_0_298"/>
          <p:cNvSpPr/>
          <p:nvPr/>
        </p:nvSpPr>
        <p:spPr>
          <a:xfrm>
            <a:off x="7692840" y="648360"/>
            <a:ext cx="139932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Arial"/>
              </a:rPr>
              <a:t>Гипотеза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90" name="Google Shape;75;g30e32645b11_0_298" descr=""/>
          <p:cNvPicPr/>
          <p:nvPr/>
        </p:nvPicPr>
        <p:blipFill>
          <a:blip r:embed="rId2"/>
          <a:stretch/>
        </p:blipFill>
        <p:spPr>
          <a:xfrm>
            <a:off x="0" y="-2160"/>
            <a:ext cx="3299400" cy="2667600"/>
          </a:xfrm>
          <a:prstGeom prst="rect">
            <a:avLst/>
          </a:prstGeom>
          <a:ln w="0">
            <a:noFill/>
          </a:ln>
        </p:spPr>
      </p:pic>
      <p:sp>
        <p:nvSpPr>
          <p:cNvPr id="91" name="TextBox 89"/>
          <p:cNvSpPr/>
          <p:nvPr/>
        </p:nvSpPr>
        <p:spPr>
          <a:xfrm>
            <a:off x="2963160" y="2530800"/>
            <a:ext cx="11239920" cy="76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u-RU" sz="4200" spc="-1" strike="noStrike">
                <a:solidFill>
                  <a:srgbClr val="000000"/>
                </a:solidFill>
                <a:latin typeface="Arial"/>
                <a:ea typeface="DejaVu Sans"/>
              </a:rPr>
              <a:t>Нет значимых различий между потреблением тепловой энергии  объектами схожими по площади и конструкции ( проверить схожесть мы можем соотнеся год постройки и этажность, у таких объектов незначительное отклонение от среднего).</a:t>
            </a:r>
            <a:endParaRPr b="0" lang="ru-RU" sz="4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5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u-RU" sz="4200" spc="-1" strike="noStrike">
                <a:solidFill>
                  <a:srgbClr val="000000"/>
                </a:solidFill>
                <a:latin typeface="Arial"/>
                <a:ea typeface="DejaVu Sans"/>
              </a:rPr>
              <a:t>Нет значимого различия потребления тепловой энергии объектом год к году (сравниваем потребление за сентябрь и сентябрь).</a:t>
            </a:r>
            <a:endParaRPr b="0" lang="ru-RU" sz="4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551"/>
              </a:spcBef>
              <a:buNone/>
            </a:pPr>
            <a:endParaRPr b="0" lang="ru-RU" sz="4200" spc="-1" strike="noStrike">
              <a:latin typeface="Arial"/>
            </a:endParaRPr>
          </a:p>
        </p:txBody>
      </p:sp>
      <p:sp>
        <p:nvSpPr>
          <p:cNvPr id="92" name="TextBox 1"/>
          <p:cNvSpPr/>
          <p:nvPr/>
        </p:nvSpPr>
        <p:spPr>
          <a:xfrm>
            <a:off x="15172200" y="3486240"/>
            <a:ext cx="8471880" cy="75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551"/>
              </a:spcBef>
              <a:buNone/>
            </a:pPr>
            <a:r>
              <a:rPr b="0" lang="ru-RU" sz="4200" spc="-1" strike="noStrike">
                <a:solidFill>
                  <a:srgbClr val="000000"/>
                </a:solidFill>
                <a:latin typeface="Arial"/>
                <a:ea typeface="DejaVu Sans"/>
              </a:rPr>
              <a:t>Возможно реализовать два метода:</a:t>
            </a:r>
            <a:endParaRPr b="0" lang="ru-RU" sz="4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551"/>
              </a:spcBef>
              <a:buNone/>
            </a:pPr>
            <a:r>
              <a:rPr b="0" lang="ru-RU" sz="4200" spc="-1" strike="noStrike">
                <a:solidFill>
                  <a:srgbClr val="000000"/>
                </a:solidFill>
                <a:latin typeface="Arial"/>
                <a:ea typeface="DejaVu Sans"/>
              </a:rPr>
              <a:t>1. Генерируются дополнительные признаки, выполняется обучение модели;</a:t>
            </a:r>
            <a:endParaRPr b="0" lang="ru-RU" sz="4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551"/>
              </a:spcBef>
              <a:buNone/>
            </a:pPr>
            <a:r>
              <a:rPr b="0" lang="ru-RU" sz="4200" spc="-1" strike="noStrike">
                <a:solidFill>
                  <a:srgbClr val="000000"/>
                </a:solidFill>
                <a:latin typeface="Arial"/>
                <a:ea typeface="DejaVu Sans"/>
              </a:rPr>
              <a:t>2. Формируются алгоритмы обработки данных:</a:t>
            </a:r>
            <a:endParaRPr b="0" lang="ru-RU" sz="4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01"/>
              </a:spcBef>
              <a:buNone/>
            </a:pPr>
            <a:r>
              <a:rPr b="0" lang="ru-RU" sz="4200" spc="-1" strike="noStrike">
                <a:solidFill>
                  <a:srgbClr val="000000"/>
                </a:solidFill>
                <a:latin typeface="Arial"/>
                <a:ea typeface="DejaVu Sans"/>
              </a:rPr>
              <a:t>- менее финансово затратно</a:t>
            </a:r>
            <a:endParaRPr b="0" lang="ru-RU" sz="4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01"/>
              </a:spcBef>
              <a:buNone/>
            </a:pPr>
            <a:r>
              <a:rPr b="0" lang="ru-RU" sz="4200" spc="-1" strike="noStrike">
                <a:solidFill>
                  <a:srgbClr val="000000"/>
                </a:solidFill>
                <a:latin typeface="Arial"/>
                <a:ea typeface="DejaVu Sans"/>
              </a:rPr>
              <a:t>- простота обслуживания</a:t>
            </a:r>
            <a:endParaRPr b="0" lang="ru-RU" sz="4200" spc="-1" strike="noStrike">
              <a:latin typeface="Arial"/>
            </a:endParaRPr>
          </a:p>
        </p:txBody>
      </p:sp>
      <p:sp>
        <p:nvSpPr>
          <p:cNvPr id="93" name="Google Shape;85;g30e32645b11_0_311"/>
          <p:cNvSpPr/>
          <p:nvPr/>
        </p:nvSpPr>
        <p:spPr>
          <a:xfrm>
            <a:off x="14596560" y="1981800"/>
            <a:ext cx="45000" cy="9751320"/>
          </a:xfrm>
          <a:prstGeom prst="roundRect">
            <a:avLst>
              <a:gd name="adj" fmla="val 0"/>
            </a:avLst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85;g30e32645b11_0_311"/>
          <p:cNvSpPr/>
          <p:nvPr/>
        </p:nvSpPr>
        <p:spPr>
          <a:xfrm>
            <a:off x="9185400" y="796320"/>
            <a:ext cx="7297560" cy="774360"/>
          </a:xfrm>
          <a:prstGeom prst="roundRect">
            <a:avLst>
              <a:gd name="adj" fmla="val 0"/>
            </a:avLst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Google Shape;72;g30e32645b11_0_298" descr=""/>
          <p:cNvPicPr/>
          <p:nvPr/>
        </p:nvPicPr>
        <p:blipFill>
          <a:blip r:embed="rId1"/>
          <a:srcRect l="19024" t="7108" r="71672" b="499"/>
          <a:stretch/>
        </p:blipFill>
        <p:spPr>
          <a:xfrm>
            <a:off x="14760" y="0"/>
            <a:ext cx="1969920" cy="13714920"/>
          </a:xfrm>
          <a:prstGeom prst="rect">
            <a:avLst/>
          </a:prstGeom>
          <a:ln w="0">
            <a:noFill/>
          </a:ln>
        </p:spPr>
      </p:pic>
      <p:sp>
        <p:nvSpPr>
          <p:cNvPr id="96" name="Google Shape;73;g30e32645b11_0_298"/>
          <p:cNvSpPr/>
          <p:nvPr/>
        </p:nvSpPr>
        <p:spPr>
          <a:xfrm flipH="1" rot="16200000">
            <a:off x="1357560" y="12399480"/>
            <a:ext cx="1253520" cy="1377000"/>
          </a:xfrm>
          <a:prstGeom prst="rect">
            <a:avLst/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Google Shape;74;g30e32645b11_0_298"/>
          <p:cNvSpPr/>
          <p:nvPr/>
        </p:nvSpPr>
        <p:spPr>
          <a:xfrm>
            <a:off x="9185400" y="722520"/>
            <a:ext cx="7472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400" spc="-1" strike="noStrike">
                <a:solidFill>
                  <a:srgbClr val="ffffff"/>
                </a:solidFill>
                <a:latin typeface="Arial"/>
                <a:ea typeface="Arial"/>
              </a:rPr>
              <a:t>Исходные данные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98" name="Google Shape;75;g30e32645b11_0_298" descr=""/>
          <p:cNvPicPr/>
          <p:nvPr/>
        </p:nvPicPr>
        <p:blipFill>
          <a:blip r:embed="rId2"/>
          <a:stretch/>
        </p:blipFill>
        <p:spPr>
          <a:xfrm>
            <a:off x="0" y="-2160"/>
            <a:ext cx="3299400" cy="2667600"/>
          </a:xfrm>
          <a:prstGeom prst="rect">
            <a:avLst/>
          </a:prstGeom>
          <a:ln w="0">
            <a:noFill/>
          </a:ln>
        </p:spPr>
      </p:pic>
      <p:sp>
        <p:nvSpPr>
          <p:cNvPr id="99" name="Блок-схема: документ 95"/>
          <p:cNvSpPr/>
          <p:nvPr/>
        </p:nvSpPr>
        <p:spPr>
          <a:xfrm>
            <a:off x="4320000" y="2520000"/>
            <a:ext cx="3419280" cy="4499280"/>
          </a:xfrm>
          <a:prstGeom prst="flowChartDocumen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  <a:ea typeface="DejaVu Sans"/>
              </a:rPr>
              <a:t>данные с показаниями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0" name="Блок-схема: документ 96"/>
          <p:cNvSpPr/>
          <p:nvPr/>
        </p:nvSpPr>
        <p:spPr>
          <a:xfrm>
            <a:off x="18180000" y="2520000"/>
            <a:ext cx="3419280" cy="4499280"/>
          </a:xfrm>
          <a:prstGeom prst="flowChartDocumen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  <a:ea typeface="DejaVu Sans"/>
              </a:rPr>
              <a:t>данные о температурах и отопительном периоде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1" name="Блок-схема: документ 97"/>
          <p:cNvSpPr/>
          <p:nvPr/>
        </p:nvSpPr>
        <p:spPr>
          <a:xfrm>
            <a:off x="11340000" y="2520000"/>
            <a:ext cx="3419280" cy="4499280"/>
          </a:xfrm>
          <a:prstGeom prst="flowChartDocumen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  <a:ea typeface="DejaVu Sans"/>
              </a:rPr>
              <a:t>данные с информацией об объектах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2" name="TextBox 98"/>
          <p:cNvSpPr/>
          <p:nvPr/>
        </p:nvSpPr>
        <p:spPr>
          <a:xfrm>
            <a:off x="10980000" y="7920000"/>
            <a:ext cx="4679280" cy="55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Проблемы:</a:t>
            </a:r>
            <a:endParaRPr b="0" lang="ru-RU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много пропусков</a:t>
            </a:r>
            <a:endParaRPr b="0" lang="ru-RU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адреса без адреса (г.Уфа)</a:t>
            </a:r>
            <a:endParaRPr b="0" lang="ru-RU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даты вне отопительного периода </a:t>
            </a:r>
            <a:endParaRPr b="0" lang="ru-RU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дубликаты по адресу</a:t>
            </a:r>
            <a:endParaRPr b="0" lang="ru-RU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Адреса: Подобъект, Подъезд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03" name="TextBox 99"/>
          <p:cNvSpPr/>
          <p:nvPr/>
        </p:nvSpPr>
        <p:spPr>
          <a:xfrm>
            <a:off x="4140000" y="7920000"/>
            <a:ext cx="3959280" cy="46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Проблемы:</a:t>
            </a:r>
            <a:endParaRPr b="0" lang="ru-RU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дубликаты</a:t>
            </a:r>
            <a:endParaRPr b="0" lang="ru-RU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пустые показания</a:t>
            </a:r>
            <a:endParaRPr b="0" lang="ru-RU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даты вне отопительного периода </a:t>
            </a:r>
            <a:endParaRPr b="0" lang="ru-RU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два адреса на счетчик</a:t>
            </a:r>
            <a:endParaRPr b="0" lang="ru-RU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два счетчика на один адрес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85;g30e32645b11_0_311"/>
          <p:cNvSpPr/>
          <p:nvPr/>
        </p:nvSpPr>
        <p:spPr>
          <a:xfrm>
            <a:off x="7007760" y="729720"/>
            <a:ext cx="12493080" cy="1753200"/>
          </a:xfrm>
          <a:prstGeom prst="roundRect">
            <a:avLst>
              <a:gd name="adj" fmla="val 0"/>
            </a:avLst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Google Shape;72;g30e32645b11_0_298" descr=""/>
          <p:cNvPicPr/>
          <p:nvPr/>
        </p:nvPicPr>
        <p:blipFill>
          <a:blip r:embed="rId1"/>
          <a:srcRect l="19024" t="7108" r="71672" b="499"/>
          <a:stretch/>
        </p:blipFill>
        <p:spPr>
          <a:xfrm>
            <a:off x="14760" y="0"/>
            <a:ext cx="1969920" cy="13714920"/>
          </a:xfrm>
          <a:prstGeom prst="rect">
            <a:avLst/>
          </a:prstGeom>
          <a:ln w="0">
            <a:noFill/>
          </a:ln>
        </p:spPr>
      </p:pic>
      <p:sp>
        <p:nvSpPr>
          <p:cNvPr id="106" name="Google Shape;73;g30e32645b11_0_298"/>
          <p:cNvSpPr/>
          <p:nvPr/>
        </p:nvSpPr>
        <p:spPr>
          <a:xfrm flipH="1" rot="16200000">
            <a:off x="1357560" y="12399480"/>
            <a:ext cx="1253520" cy="1377000"/>
          </a:xfrm>
          <a:prstGeom prst="rect">
            <a:avLst/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Google Shape;74;g30e32645b11_0_298"/>
          <p:cNvSpPr/>
          <p:nvPr/>
        </p:nvSpPr>
        <p:spPr>
          <a:xfrm>
            <a:off x="7331760" y="655920"/>
            <a:ext cx="11503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400" spc="-1" strike="noStrike">
                <a:solidFill>
                  <a:srgbClr val="ffffff"/>
                </a:solidFill>
                <a:latin typeface="Montserrat"/>
                <a:ea typeface="Montserrat"/>
              </a:rPr>
              <a:t>ДИЗАЙН ИССЛЕДОВАНИЯ 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108" name="Google Shape;75;g30e32645b11_0_298" descr=""/>
          <p:cNvPicPr/>
          <p:nvPr/>
        </p:nvPicPr>
        <p:blipFill>
          <a:blip r:embed="rId2"/>
          <a:stretch/>
        </p:blipFill>
        <p:spPr>
          <a:xfrm>
            <a:off x="0" y="-2160"/>
            <a:ext cx="3299400" cy="2667600"/>
          </a:xfrm>
          <a:prstGeom prst="rect">
            <a:avLst/>
          </a:prstGeom>
          <a:ln w="0">
            <a:noFill/>
          </a:ln>
        </p:spPr>
      </p:pic>
      <p:pic>
        <p:nvPicPr>
          <p:cNvPr id="109" name="Рисунок 105" descr=""/>
          <p:cNvPicPr/>
          <p:nvPr/>
        </p:nvPicPr>
        <p:blipFill>
          <a:blip r:embed="rId3"/>
          <a:stretch/>
        </p:blipFill>
        <p:spPr>
          <a:xfrm>
            <a:off x="3416760" y="2717280"/>
            <a:ext cx="19802520" cy="970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85;g30e32645b11_0_311"/>
          <p:cNvSpPr/>
          <p:nvPr/>
        </p:nvSpPr>
        <p:spPr>
          <a:xfrm>
            <a:off x="6741000" y="729720"/>
            <a:ext cx="11304720" cy="2905560"/>
          </a:xfrm>
          <a:prstGeom prst="roundRect">
            <a:avLst>
              <a:gd name="adj" fmla="val 0"/>
            </a:avLst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Google Shape;72;g30e32645b11_0_298" descr=""/>
          <p:cNvPicPr/>
          <p:nvPr/>
        </p:nvPicPr>
        <p:blipFill>
          <a:blip r:embed="rId1"/>
          <a:srcRect l="19024" t="7108" r="71672" b="499"/>
          <a:stretch/>
        </p:blipFill>
        <p:spPr>
          <a:xfrm>
            <a:off x="14760" y="0"/>
            <a:ext cx="1969920" cy="13714920"/>
          </a:xfrm>
          <a:prstGeom prst="rect">
            <a:avLst/>
          </a:prstGeom>
          <a:ln w="0">
            <a:noFill/>
          </a:ln>
        </p:spPr>
      </p:pic>
      <p:sp>
        <p:nvSpPr>
          <p:cNvPr id="112" name="Google Shape;73;g30e32645b11_0_298"/>
          <p:cNvSpPr/>
          <p:nvPr/>
        </p:nvSpPr>
        <p:spPr>
          <a:xfrm flipH="1" rot="16200000">
            <a:off x="1357560" y="12399480"/>
            <a:ext cx="1253520" cy="1377000"/>
          </a:xfrm>
          <a:prstGeom prst="rect">
            <a:avLst/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Google Shape;74;g30e32645b11_0_298"/>
          <p:cNvSpPr/>
          <p:nvPr/>
        </p:nvSpPr>
        <p:spPr>
          <a:xfrm>
            <a:off x="7756560" y="890280"/>
            <a:ext cx="1150380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400" spc="-1" strike="noStrike">
                <a:solidFill>
                  <a:srgbClr val="ffffff"/>
                </a:solidFill>
                <a:latin typeface="Montserrat"/>
                <a:ea typeface="Montserrat"/>
              </a:rPr>
              <a:t>АПРОБИРОВАННЫЕ ПОДХОДЫ (АЛГОРИТМЫ/МОДЕЛИ)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114" name="Google Shape;75;g30e32645b11_0_298" descr=""/>
          <p:cNvPicPr/>
          <p:nvPr/>
        </p:nvPicPr>
        <p:blipFill>
          <a:blip r:embed="rId2"/>
          <a:stretch/>
        </p:blipFill>
        <p:spPr>
          <a:xfrm>
            <a:off x="0" y="-2160"/>
            <a:ext cx="3299400" cy="2667600"/>
          </a:xfrm>
          <a:prstGeom prst="rect">
            <a:avLst/>
          </a:prstGeom>
          <a:ln w="0">
            <a:noFill/>
          </a:ln>
        </p:spPr>
      </p:pic>
      <p:sp>
        <p:nvSpPr>
          <p:cNvPr id="115" name="TextBox 111"/>
          <p:cNvSpPr/>
          <p:nvPr/>
        </p:nvSpPr>
        <p:spPr>
          <a:xfrm>
            <a:off x="4860000" y="4140000"/>
            <a:ext cx="17099280" cy="79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45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7200" spc="-1" strike="noStrike">
                <a:solidFill>
                  <a:srgbClr val="000000"/>
                </a:solidFill>
                <a:latin typeface="Arial"/>
                <a:ea typeface="DejaVu Sans"/>
              </a:rPr>
              <a:t>LSTM</a:t>
            </a:r>
            <a:endParaRPr b="0" lang="ru-RU" sz="7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5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7200" spc="-1" strike="noStrike">
                <a:solidFill>
                  <a:srgbClr val="000000"/>
                </a:solidFill>
                <a:latin typeface="Arial"/>
                <a:ea typeface="DejaVu Sans"/>
              </a:rPr>
              <a:t>Isolation Forest</a:t>
            </a:r>
            <a:endParaRPr b="0" lang="ru-RU" sz="7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5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7200" spc="-1" strike="noStrike">
                <a:solidFill>
                  <a:srgbClr val="000000"/>
                </a:solidFill>
                <a:latin typeface="Arial"/>
                <a:ea typeface="DejaVu Sans"/>
              </a:rPr>
              <a:t>Logistic Regression</a:t>
            </a:r>
            <a:endParaRPr b="0" lang="ru-RU" sz="7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5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72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 Classifier</a:t>
            </a:r>
            <a:endParaRPr b="0" lang="ru-RU" sz="7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5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7200" spc="-1" strike="noStrike">
                <a:solidFill>
                  <a:srgbClr val="000000"/>
                </a:solidFill>
                <a:latin typeface="Arial"/>
                <a:ea typeface="DejaVu Sans"/>
              </a:rPr>
              <a:t>Расчеты с помощью алгоритмов</a:t>
            </a:r>
            <a:endParaRPr b="0" lang="ru-RU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85;g30e32645b11_0_311"/>
          <p:cNvSpPr/>
          <p:nvPr/>
        </p:nvSpPr>
        <p:spPr>
          <a:xfrm>
            <a:off x="5735880" y="729720"/>
            <a:ext cx="14961960" cy="774360"/>
          </a:xfrm>
          <a:prstGeom prst="roundRect">
            <a:avLst>
              <a:gd name="adj" fmla="val 0"/>
            </a:avLst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Google Shape;72;g30e32645b11_0_298" descr=""/>
          <p:cNvPicPr/>
          <p:nvPr/>
        </p:nvPicPr>
        <p:blipFill>
          <a:blip r:embed="rId1"/>
          <a:srcRect l="19024" t="7108" r="71672" b="499"/>
          <a:stretch/>
        </p:blipFill>
        <p:spPr>
          <a:xfrm>
            <a:off x="14760" y="0"/>
            <a:ext cx="1969920" cy="1371492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73;g30e32645b11_0_298"/>
          <p:cNvSpPr/>
          <p:nvPr/>
        </p:nvSpPr>
        <p:spPr>
          <a:xfrm flipH="1" rot="16200000">
            <a:off x="1357560" y="12399480"/>
            <a:ext cx="1253520" cy="1377000"/>
          </a:xfrm>
          <a:prstGeom prst="rect">
            <a:avLst/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Google Shape;74;g30e32645b11_0_298"/>
          <p:cNvSpPr/>
          <p:nvPr/>
        </p:nvSpPr>
        <p:spPr>
          <a:xfrm>
            <a:off x="6097320" y="655920"/>
            <a:ext cx="142387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400" spc="-1" strike="noStrike">
                <a:solidFill>
                  <a:srgbClr val="ffffff"/>
                </a:solidFill>
                <a:latin typeface="Montserrat"/>
                <a:ea typeface="Montserrat"/>
              </a:rPr>
              <a:t>Описание финального решения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120" name="Google Shape;75;g30e32645b11_0_298" descr=""/>
          <p:cNvPicPr/>
          <p:nvPr/>
        </p:nvPicPr>
        <p:blipFill>
          <a:blip r:embed="rId2"/>
          <a:stretch/>
        </p:blipFill>
        <p:spPr>
          <a:xfrm>
            <a:off x="0" y="-2160"/>
            <a:ext cx="3299400" cy="2667600"/>
          </a:xfrm>
          <a:prstGeom prst="rect">
            <a:avLst/>
          </a:prstGeom>
          <a:ln w="0">
            <a:noFill/>
          </a:ln>
        </p:spPr>
      </p:pic>
      <p:sp>
        <p:nvSpPr>
          <p:cNvPr id="121" name="Блок-схема: данные 117"/>
          <p:cNvSpPr/>
          <p:nvPr/>
        </p:nvSpPr>
        <p:spPr>
          <a:xfrm>
            <a:off x="2216520" y="1735560"/>
            <a:ext cx="3239280" cy="3239280"/>
          </a:xfrm>
          <a:prstGeom prst="flowChartInputOutpu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Данные поступают из файла или при заполнении формы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2" name="Полилиния: фигура 118"/>
          <p:cNvSpPr/>
          <p:nvPr/>
        </p:nvSpPr>
        <p:spPr>
          <a:xfrm>
            <a:off x="7763040" y="5040000"/>
            <a:ext cx="539280" cy="21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Блок-схема: знак завершения 119"/>
          <p:cNvSpPr/>
          <p:nvPr/>
        </p:nvSpPr>
        <p:spPr>
          <a:xfrm>
            <a:off x="6660000" y="7200000"/>
            <a:ext cx="2699280" cy="21592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000000"/>
                </a:solidFill>
                <a:highlight>
                  <a:srgbClr val="ff860d"/>
                </a:highlight>
                <a:latin typeface="Arial"/>
                <a:ea typeface="DejaVu Sans"/>
              </a:rPr>
              <a:t>аномалия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24" name="Полилиния: фигура 120"/>
          <p:cNvSpPr/>
          <p:nvPr/>
        </p:nvSpPr>
        <p:spPr>
          <a:xfrm>
            <a:off x="5040000" y="3780000"/>
            <a:ext cx="539280" cy="17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Полилиния: фигура 121"/>
          <p:cNvSpPr/>
          <p:nvPr/>
        </p:nvSpPr>
        <p:spPr>
          <a:xfrm>
            <a:off x="10260000" y="3600000"/>
            <a:ext cx="1799280" cy="53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Полилиния: фигура 122"/>
          <p:cNvSpPr/>
          <p:nvPr/>
        </p:nvSpPr>
        <p:spPr>
          <a:xfrm>
            <a:off x="17100000" y="3600000"/>
            <a:ext cx="1439280" cy="53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Полилиния: фигура 123"/>
          <p:cNvSpPr/>
          <p:nvPr/>
        </p:nvSpPr>
        <p:spPr>
          <a:xfrm>
            <a:off x="13680000" y="9360000"/>
            <a:ext cx="539280" cy="21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Полилиния: фигура 124"/>
          <p:cNvSpPr/>
          <p:nvPr/>
        </p:nvSpPr>
        <p:spPr>
          <a:xfrm>
            <a:off x="14400000" y="5220000"/>
            <a:ext cx="539280" cy="21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Полилиния: фигура 125"/>
          <p:cNvSpPr/>
          <p:nvPr/>
        </p:nvSpPr>
        <p:spPr>
          <a:xfrm>
            <a:off x="20880000" y="9360000"/>
            <a:ext cx="539280" cy="21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Полилиния: фигура 126"/>
          <p:cNvSpPr/>
          <p:nvPr/>
        </p:nvSpPr>
        <p:spPr>
          <a:xfrm>
            <a:off x="20880000" y="5220000"/>
            <a:ext cx="539280" cy="21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Блок-схема: решение 127"/>
          <p:cNvSpPr/>
          <p:nvPr/>
        </p:nvSpPr>
        <p:spPr>
          <a:xfrm rot="6000">
            <a:off x="5452200" y="1983600"/>
            <a:ext cx="5219280" cy="3770280"/>
          </a:xfrm>
          <a:prstGeom prst="flowChartDecision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проверка на заполненную дату и показания  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2" name="Блок-схема: решение 128"/>
          <p:cNvSpPr/>
          <p:nvPr/>
        </p:nvSpPr>
        <p:spPr>
          <a:xfrm rot="6000">
            <a:off x="12055680" y="1983600"/>
            <a:ext cx="5219280" cy="3770280"/>
          </a:xfrm>
          <a:prstGeom prst="flowChartDecision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проверка в сравнении с данными по проверяемому объекту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3" name="Блок-схема: типовой процесс 129"/>
          <p:cNvSpPr/>
          <p:nvPr/>
        </p:nvSpPr>
        <p:spPr>
          <a:xfrm>
            <a:off x="10620000" y="7380000"/>
            <a:ext cx="7019280" cy="2879280"/>
          </a:xfrm>
          <a:prstGeom prst="flowChartPredefined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нулевые показания</a:t>
            </a:r>
            <a:endParaRPr b="0" lang="ru-RU" sz="28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сравнение с прошлым и позапрошлым месяцем</a:t>
            </a:r>
            <a:endParaRPr b="0" lang="ru-RU" sz="28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сравнение со всеми данными по объекту (Q1 -IQR*1,5; Q3 + IQR*1.5)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4" name="TextBox 130"/>
          <p:cNvSpPr/>
          <p:nvPr/>
        </p:nvSpPr>
        <p:spPr>
          <a:xfrm>
            <a:off x="11700000" y="5127840"/>
            <a:ext cx="2699280" cy="20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Условие: по объекту должно быть больше 1 записи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5" name="Блок-схема: знак завершения 131"/>
          <p:cNvSpPr/>
          <p:nvPr/>
        </p:nvSpPr>
        <p:spPr>
          <a:xfrm>
            <a:off x="12600360" y="11556360"/>
            <a:ext cx="2699280" cy="21592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000000"/>
                </a:solidFill>
                <a:highlight>
                  <a:srgbClr val="ff860d"/>
                </a:highlight>
                <a:latin typeface="Arial"/>
                <a:ea typeface="DejaVu Sans"/>
              </a:rPr>
              <a:t>аномалия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36" name="Блок-схема: типовой процесс 132"/>
          <p:cNvSpPr/>
          <p:nvPr/>
        </p:nvSpPr>
        <p:spPr>
          <a:xfrm>
            <a:off x="18000000" y="7380000"/>
            <a:ext cx="6119280" cy="2879280"/>
          </a:xfrm>
          <a:prstGeom prst="flowChartPredefined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Получение средних показаний по группам: этаж, год постройки и ГВС</a:t>
            </a:r>
            <a:endParaRPr b="0" lang="ru-RU" sz="28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сравнение с аналогичными МКД (отклонение 25%)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7" name="Блок-схема: знак завершения 133"/>
          <p:cNvSpPr/>
          <p:nvPr/>
        </p:nvSpPr>
        <p:spPr>
          <a:xfrm>
            <a:off x="19800000" y="11520000"/>
            <a:ext cx="2699280" cy="21592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ru-RU" sz="3600" spc="-1" strike="noStrike">
                <a:solidFill>
                  <a:srgbClr val="000000"/>
                </a:solidFill>
                <a:highlight>
                  <a:srgbClr val="ff860d"/>
                </a:highlight>
                <a:latin typeface="Arial"/>
                <a:ea typeface="DejaVu Sans"/>
              </a:rPr>
              <a:t>аномалия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38" name="TextBox 134"/>
          <p:cNvSpPr/>
          <p:nvPr/>
        </p:nvSpPr>
        <p:spPr>
          <a:xfrm>
            <a:off x="17532360" y="5220000"/>
            <a:ext cx="3166920" cy="20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Условие: объект не должен содержать «подъезд» и «подобъект»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9" name="TextBox 135"/>
          <p:cNvSpPr/>
          <p:nvPr/>
        </p:nvSpPr>
        <p:spPr>
          <a:xfrm>
            <a:off x="5220360" y="5596920"/>
            <a:ext cx="269928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дата отстутствует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0" name="TextBox 136"/>
          <p:cNvSpPr/>
          <p:nvPr/>
        </p:nvSpPr>
        <p:spPr>
          <a:xfrm>
            <a:off x="9720000" y="3113280"/>
            <a:ext cx="269928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дата есть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1" name="Блок-схема: решение 137"/>
          <p:cNvSpPr/>
          <p:nvPr/>
        </p:nvSpPr>
        <p:spPr>
          <a:xfrm rot="6000">
            <a:off x="18535680" y="1983600"/>
            <a:ext cx="5219280" cy="3770280"/>
          </a:xfrm>
          <a:prstGeom prst="flowChartDecision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проверка в сравнении со схожими объектами (только для МКД)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85;g30e32645b11_0_311"/>
          <p:cNvSpPr/>
          <p:nvPr/>
        </p:nvSpPr>
        <p:spPr>
          <a:xfrm>
            <a:off x="8204760" y="796320"/>
            <a:ext cx="9192960" cy="1753200"/>
          </a:xfrm>
          <a:prstGeom prst="roundRect">
            <a:avLst>
              <a:gd name="adj" fmla="val 0"/>
            </a:avLst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Google Shape;72;g30e32645b11_0_298" descr=""/>
          <p:cNvPicPr/>
          <p:nvPr/>
        </p:nvPicPr>
        <p:blipFill>
          <a:blip r:embed="rId1"/>
          <a:srcRect l="19024" t="7108" r="71672" b="499"/>
          <a:stretch/>
        </p:blipFill>
        <p:spPr>
          <a:xfrm>
            <a:off x="14760" y="0"/>
            <a:ext cx="1969920" cy="13714920"/>
          </a:xfrm>
          <a:prstGeom prst="rect">
            <a:avLst/>
          </a:prstGeom>
          <a:ln w="0">
            <a:noFill/>
          </a:ln>
        </p:spPr>
      </p:pic>
      <p:sp>
        <p:nvSpPr>
          <p:cNvPr id="144" name="Google Shape;73;g30e32645b11_0_298"/>
          <p:cNvSpPr/>
          <p:nvPr/>
        </p:nvSpPr>
        <p:spPr>
          <a:xfrm flipH="1" rot="16200000">
            <a:off x="1357560" y="12399480"/>
            <a:ext cx="1253520" cy="1377000"/>
          </a:xfrm>
          <a:prstGeom prst="rect">
            <a:avLst/>
          </a:prstGeom>
          <a:solidFill>
            <a:srgbClr val="ff93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Google Shape;74;g30e32645b11_0_298"/>
          <p:cNvSpPr/>
          <p:nvPr/>
        </p:nvSpPr>
        <p:spPr>
          <a:xfrm>
            <a:off x="9185400" y="722520"/>
            <a:ext cx="758016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400" spc="-1" strike="noStrike">
                <a:solidFill>
                  <a:srgbClr val="ffffff"/>
                </a:solidFill>
                <a:latin typeface="Montserrat"/>
                <a:ea typeface="Montserrat"/>
              </a:rPr>
              <a:t>ПОЛУЧЕННЫЕ РЕЗУЛЬТАТЫ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146" name="Google Shape;75;g30e32645b11_0_298" descr=""/>
          <p:cNvPicPr/>
          <p:nvPr/>
        </p:nvPicPr>
        <p:blipFill>
          <a:blip r:embed="rId2"/>
          <a:stretch/>
        </p:blipFill>
        <p:spPr>
          <a:xfrm>
            <a:off x="0" y="-2160"/>
            <a:ext cx="3299400" cy="2667600"/>
          </a:xfrm>
          <a:prstGeom prst="rect">
            <a:avLst/>
          </a:prstGeom>
          <a:ln w="0">
            <a:noFill/>
          </a:ln>
        </p:spPr>
      </p:pic>
      <p:sp>
        <p:nvSpPr>
          <p:cNvPr id="147" name="TextBox 143"/>
          <p:cNvSpPr/>
          <p:nvPr/>
        </p:nvSpPr>
        <p:spPr>
          <a:xfrm>
            <a:off x="3600000" y="3060000"/>
            <a:ext cx="9539280" cy="30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  <a:ea typeface="DejaVu Sans"/>
              </a:rPr>
              <a:t>Для финального решения нами выбран алгоритмический подход.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  <a:ea typeface="DejaVu Sans"/>
              </a:rPr>
              <a:t>Метрики по нему не были рассчитаны в связи с ограниченным временем на тесты.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48" name="Рисунок 144" descr=""/>
          <p:cNvPicPr/>
          <p:nvPr/>
        </p:nvPicPr>
        <p:blipFill>
          <a:blip r:embed="rId3"/>
          <a:stretch/>
        </p:blipFill>
        <p:spPr>
          <a:xfrm>
            <a:off x="3695400" y="5580000"/>
            <a:ext cx="20257200" cy="5939280"/>
          </a:xfrm>
          <a:prstGeom prst="rect">
            <a:avLst/>
          </a:prstGeom>
          <a:ln w="0">
            <a:noFill/>
          </a:ln>
        </p:spPr>
      </p:pic>
      <p:sp>
        <p:nvSpPr>
          <p:cNvPr id="149" name="Полилиния: фигура 145"/>
          <p:cNvSpPr/>
          <p:nvPr/>
        </p:nvSpPr>
        <p:spPr>
          <a:xfrm>
            <a:off x="21060000" y="2520000"/>
            <a:ext cx="2339280" cy="413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300" y="10800"/>
                </a:moveTo>
                <a:arcTo wR="-5500" hR="-5500" stAng="-10800000" swAng="-10800000"/>
                <a:lnTo>
                  <a:pt x="0" y="10800"/>
                </a:lnTo>
                <a:arcTo wR="10800" hR="10800" stAng="10800000" swAng="10800000"/>
                <a:lnTo>
                  <a:pt x="24300" y="10800"/>
                </a:lnTo>
                <a:lnTo>
                  <a:pt x="18950" y="16150"/>
                </a:lnTo>
                <a:lnTo>
                  <a:pt x="13600" y="10800"/>
                </a:lnTo>
                <a:close/>
              </a:path>
            </a:pathLst>
          </a:custGeom>
          <a:solidFill>
            <a:srgbClr val="ff972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2144"/>
      </a:dk2>
      <a:lt2>
        <a:srgbClr val="fc7300"/>
      </a:lt2>
      <a:accent1>
        <a:srgbClr val="0042c7"/>
      </a:accent1>
      <a:accent2>
        <a:srgbClr val="ff8a15"/>
      </a:accent2>
      <a:accent3>
        <a:srgbClr val="fc7300"/>
      </a:accent3>
      <a:accent4>
        <a:srgbClr val="ff6f0d"/>
      </a:accent4>
      <a:accent5>
        <a:srgbClr val="fb6700"/>
      </a:accent5>
      <a:accent6>
        <a:srgbClr val="fd7f00"/>
      </a:accent6>
      <a:hlink>
        <a:srgbClr val="ffc197"/>
      </a:hlink>
      <a:folHlink>
        <a:srgbClr val="ffd19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Application>LibreOffice/7.3.7.2$Linux_X86_64 LibreOffice_project/30$Build-2</Application>
  <AppVersion>15.0000</AppVersion>
  <Words>360</Words>
  <Paragraphs>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2017-10-27T02:31:07Z</dcterms:created>
  <dc:creator>ArtMonkiz</dc:creator>
  <dc:description/>
  <dc:language>ru-RU</dc:language>
  <cp:lastModifiedBy/>
  <dcterms:modified xsi:type="dcterms:W3CDTF">2024-11-05T23:29:51Z</dcterms:modified>
  <cp:revision>29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Произвольный</vt:lpwstr>
  </property>
  <property fmtid="{D5CDD505-2E9C-101B-9397-08002B2CF9AE}" pid="4" name="Slides">
    <vt:i4>12</vt:i4>
  </property>
</Properties>
</file>